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sldIdLst>
    <p:sldId id="267" r:id="rId2"/>
    <p:sldId id="256" r:id="rId3"/>
    <p:sldId id="309" r:id="rId4"/>
    <p:sldId id="310" r:id="rId5"/>
    <p:sldId id="305" r:id="rId6"/>
    <p:sldId id="271" r:id="rId7"/>
    <p:sldId id="275" r:id="rId8"/>
    <p:sldId id="296" r:id="rId9"/>
    <p:sldId id="292" r:id="rId10"/>
    <p:sldId id="269" r:id="rId11"/>
    <p:sldId id="313" r:id="rId12"/>
    <p:sldId id="302" r:id="rId13"/>
    <p:sldId id="298" r:id="rId14"/>
    <p:sldId id="295" r:id="rId15"/>
    <p:sldId id="276" r:id="rId16"/>
    <p:sldId id="314" r:id="rId17"/>
    <p:sldId id="284" r:id="rId18"/>
    <p:sldId id="266" r:id="rId19"/>
  </p:sldIdLst>
  <p:sldSz cx="14630400" cy="8229600"/>
  <p:notesSz cx="8229600" cy="14630400"/>
  <p:embeddedFontLst>
    <p:embeddedFont>
      <p:font typeface="Aptos Narrow" panose="020B0004020202020204" pitchFamily="34" charset="0"/>
      <p:regular r:id="rId21"/>
      <p:bold r:id="rId22"/>
      <p:italic r:id="rId23"/>
      <p:boldItalic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Montserrat SemiBold" panose="00000700000000000000" pitchFamily="2" charset="0"/>
      <p:bold r:id="rId29"/>
      <p:boldItalic r:id="rId30"/>
    </p:embeddedFont>
    <p:embeddedFont>
      <p:font typeface="Outfit Extra Bold" panose="020B0604020202020204" charset="0"/>
      <p:regular r:id="rId31"/>
    </p:embeddedFont>
  </p:embeddedFont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F913C6-B968-4D41-A478-52ACFC2ABA86}" name="Alexandre Miguel Pereira" initials="2P" userId="S::220001532@esdrm.ipsantarem.pt::8ab777f5-5168-453f-96c0-dbd5c09475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3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édio 3 - Destaqu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Estilo Médio 2 - Destaqu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1" autoAdjust="0"/>
    <p:restoredTop sz="94660"/>
  </p:normalViewPr>
  <p:slideViewPr>
    <p:cSldViewPr snapToGrid="0">
      <p:cViewPr varScale="1">
        <p:scale>
          <a:sx n="65" d="100"/>
          <a:sy n="65" d="100"/>
        </p:scale>
        <p:origin x="941" y="53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76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72B03-E9FF-D0EE-A415-5534BF2A2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E3CDC9-72B3-1F00-B20B-CB94B25C9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26AC0-6C5E-D9BE-D380-B74FE5583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10342-2C91-67C4-96AB-26B602F02A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51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E67C3-15E8-6451-776D-824814039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89B301-B49C-7E0F-3928-7E5FDA312C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31B048-0527-AC62-9069-74804069F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AA4A1-BBD3-EA6F-54D2-B71293C4BA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70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2BE26-7C05-F913-2082-19D290831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279716-37FC-A861-4F98-D73DF2F3AE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DE095-DDFF-6858-F3D5-97C60E9B1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D4DDE-F928-B68E-2032-5AEBF8A7EC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16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FA647-E7B2-153C-3DF9-401AC5C20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CE7121-C06F-0F2C-3EB5-0AF1CC48FC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DE86E6-05B1-E45E-122E-33C2506D2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C00B1-6E86-3D47-8498-063C86CB1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98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630C2-C397-7651-0518-79F781646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7486F6-E875-4664-9A12-9DA894116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B84D84-AD2A-235D-513F-6CC652DA1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C5213-CAD7-0B3F-9136-18255290F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3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54BD3-12FC-E5A2-E82D-4DA1CB404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8DFAC6-6CB7-6564-C00C-D84ECF7B22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C8FBCB-B9ED-AF6C-64BE-9B7F775E7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994E5-3570-E51D-C4E7-51F61E7395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39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692CD-31E2-A8B0-B938-56D5EE42A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65299-D7E8-A11A-56A9-7F5F05482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2B3A0C-ED53-3851-0673-5CD5928A0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6CCB-F827-E2B3-822E-778F3BBC1F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35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E8513-6BA3-1596-6BA7-5C7984BD6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5DA6B0-0536-2738-E6E8-097452116B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75CBA2-66D5-9AD5-2161-83EBAAB5E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BCCCF-09FE-6359-5F3C-9260E958A8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48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692CD-31E2-A8B0-B938-56D5EE42A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65299-D7E8-A11A-56A9-7F5F05482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2B3A0C-ED53-3851-0673-5CD5928A0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6CCB-F827-E2B3-822E-778F3BBC1F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35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AEF6A-9F5B-4CBA-6A8D-BFEAF791B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E0E1ED-B228-3EBA-1F9B-E8712E2F32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78637B-953D-6D28-9027-6839436FB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21877-E825-9684-EDFB-5BE5773C3F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16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35C41-DB68-479B-DCF3-C9E1B297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EF2270-2E39-364F-0E6D-E39EA3A55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B77B64-2C26-127A-6256-015C31A9C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68E84-3F92-2EBD-0188-045A9A3BFB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59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C71D8-6ED3-F287-CC81-AA1CDD7D0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FA89D5-7E40-C097-BAF4-47860C351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AACFED-DAF6-1AFA-D487-060DACFDC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58634-9653-E81D-FA6E-5A2C9393F0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59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95827-5F8C-5AFA-CD90-AB7B0E4AC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6F938-A75A-E14F-D8FA-C5957D6C8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7D049C-27FF-AD96-C5D8-B9A1FCFA6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A7979-7E78-042D-8716-F1518B6D0B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00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7DFC8-C015-A91D-453A-4A939E9C8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FC74F3-5F19-EE63-83D2-06C32113DA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5C36B-9A51-F840-53ED-ED60D54F8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6B770-14F5-288F-B27F-799E62EE15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56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  <p:txBody>
          <a:bodyPr/>
          <a:lstStyle/>
          <a:p>
            <a:endParaRPr lang="pt-P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ertcheck.worldathletics.org/FullList" TargetMode="Externa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pacompeticoes.pt/" TargetMode="External"/><Relationship Id="rId5" Type="http://schemas.openxmlformats.org/officeDocument/2006/relationships/hyperlink" Target="https://fpacompeticoes.pt/-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087901" y="5660571"/>
            <a:ext cx="6911102" cy="19178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48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Montserrat" panose="00000500000000000000" pitchFamily="2" charset="0"/>
                <a:ea typeface="Outfit Extra Bold" pitchFamily="34" charset="-122"/>
                <a:cs typeface="Outfit Extra Bold" pitchFamily="34" charset="-120"/>
              </a:rPr>
              <a:t>REUNIÃO TÉCNICA</a:t>
            </a:r>
          </a:p>
          <a:p>
            <a:pPr marL="0" indent="0" algn="r">
              <a:buNone/>
            </a:pPr>
            <a:r>
              <a:rPr lang="en-US" sz="2700" b="1" dirty="0">
                <a:solidFill>
                  <a:schemeClr val="bg1"/>
                </a:solidFill>
                <a:latin typeface="Montserrat SemiBold" pitchFamily="50" charset="0"/>
              </a:rPr>
              <a:t>ATLETA COMPLETO NACIONAL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Montserrat SemiBold" pitchFamily="50" charset="0"/>
              </a:rPr>
              <a:t>PONTA DELGADA, 25 E 26 DE ABRIL 2026</a:t>
            </a:r>
          </a:p>
        </p:txBody>
      </p:sp>
    </p:spTree>
    <p:extLst>
      <p:ext uri="{BB962C8B-B14F-4D97-AF65-F5344CB8AC3E}">
        <p14:creationId xmlns:p14="http://schemas.microsoft.com/office/powerpoint/2010/main" val="370324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68D41-2CAF-BD13-7C6E-250021E31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38BEA56F-39E5-D1CE-3851-0CA38A7AE1FE}"/>
              </a:ext>
            </a:extLst>
          </p:cNvPr>
          <p:cNvSpPr/>
          <p:nvPr/>
        </p:nvSpPr>
        <p:spPr>
          <a:xfrm>
            <a:off x="5448309" y="893640"/>
            <a:ext cx="8945441" cy="61140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24EB04E2-ED62-883B-C4C6-FE8CCEC7BBC5}"/>
              </a:ext>
            </a:extLst>
          </p:cNvPr>
          <p:cNvSpPr/>
          <p:nvPr/>
        </p:nvSpPr>
        <p:spPr>
          <a:xfrm>
            <a:off x="6280190" y="593490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7E4ADF-91C7-A800-FA37-D85C30663059}"/>
              </a:ext>
            </a:extLst>
          </p:cNvPr>
          <p:cNvGrpSpPr/>
          <p:nvPr/>
        </p:nvGrpSpPr>
        <p:grpSpPr>
          <a:xfrm>
            <a:off x="0" y="7232072"/>
            <a:ext cx="14630400" cy="997527"/>
            <a:chOff x="0" y="7232072"/>
            <a:chExt cx="14630400" cy="9975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44B407B-4D14-8E10-3AC9-783687AA2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79"/>
            <a:stretch/>
          </p:blipFill>
          <p:spPr>
            <a:xfrm>
              <a:off x="0" y="7232072"/>
              <a:ext cx="14630400" cy="9975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240EC2-557D-77B6-8EEB-4569480EF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7129" y="7380789"/>
              <a:ext cx="1260764" cy="700092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C4C1A4FC-AB8E-75D3-9AC0-0592CD2B5327}"/>
              </a:ext>
            </a:extLst>
          </p:cNvPr>
          <p:cNvSpPr txBox="1"/>
          <p:nvPr/>
        </p:nvSpPr>
        <p:spPr>
          <a:xfrm>
            <a:off x="11413551" y="270400"/>
            <a:ext cx="3098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>
                <a:solidFill>
                  <a:srgbClr val="2B5324"/>
                </a:solidFill>
              </a:rPr>
              <a:t>Dorsais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382EF35-4607-276E-688D-129AE7F2BBB9}"/>
              </a:ext>
            </a:extLst>
          </p:cNvPr>
          <p:cNvSpPr txBox="1"/>
          <p:nvPr/>
        </p:nvSpPr>
        <p:spPr>
          <a:xfrm>
            <a:off x="5575777" y="1221921"/>
            <a:ext cx="86416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rtl="0" fontAlgn="base">
              <a:buFont typeface="Wingdings" panose="05000000000000000000" pitchFamily="2" charset="2"/>
              <a:buChar char="§"/>
            </a:pPr>
            <a:r>
              <a:rPr lang="pt-PT" sz="2400" b="0" i="0" u="none" strike="noStrike" dirty="0">
                <a:effectLst/>
              </a:rPr>
              <a:t>Levantamento de dorsais pelo representante da Associação Regional, junto do TIC, com indicação de um número de telemóvel para contacto em caso de urgência.</a:t>
            </a:r>
          </a:p>
          <a:p>
            <a:pPr marL="342900" indent="-342900" algn="just" rtl="0" fontAlgn="base">
              <a:buFont typeface="Wingdings" panose="05000000000000000000" pitchFamily="2" charset="2"/>
              <a:buChar char="Ø"/>
            </a:pPr>
            <a:endParaRPr lang="pt-PT" sz="2400" b="0" i="0" u="none" strike="noStrike" dirty="0">
              <a:effectLst/>
            </a:endParaRPr>
          </a:p>
          <a:p>
            <a:pPr marL="342900" indent="-342900" algn="just" rtl="0" fontAlgn="base">
              <a:buFont typeface="Wingdings" panose="05000000000000000000" pitchFamily="2" charset="2"/>
              <a:buChar char="§"/>
            </a:pPr>
            <a:r>
              <a:rPr lang="pt-PT" sz="2400" b="0" i="0" u="none" strike="noStrike" dirty="0">
                <a:effectLst/>
              </a:rPr>
              <a:t>A utilização dos dois dorsais é obrigatória, pelo que os atletas devem ser portadores de alfinetes em número suficiente.</a:t>
            </a:r>
          </a:p>
          <a:p>
            <a:pPr marL="342900" indent="-342900" algn="just" rtl="0" fontAlgn="base">
              <a:buFont typeface="Wingdings" panose="05000000000000000000" pitchFamily="2" charset="2"/>
              <a:buChar char="Ø"/>
            </a:pPr>
            <a:endParaRPr lang="pt-PT" sz="2400" b="0" i="0" u="none" strike="noStrike" dirty="0">
              <a:effectLst/>
            </a:endParaRPr>
          </a:p>
          <a:p>
            <a:pPr marL="342900" indent="-342900" algn="just" rtl="0" fontAlgn="base">
              <a:buFont typeface="Wingdings" panose="05000000000000000000" pitchFamily="2" charset="2"/>
              <a:buChar char="§"/>
            </a:pPr>
            <a:r>
              <a:rPr lang="pt-PT" sz="2400" b="1" i="0" u="none" strike="noStrike" dirty="0">
                <a:effectLst/>
              </a:rPr>
              <a:t>O dorsal com o número em grande deve ser sempre utilizado na frente, sendo o outro utilizado nas costas. No saltos, em que é permitida a utilização de, apenas, um dorsal, deve ser o dorsal com o número em grande, o utilizado.</a:t>
            </a:r>
          </a:p>
          <a:p>
            <a:pPr marL="342900" indent="-342900" algn="just" rtl="0" fontAlgn="base">
              <a:buFont typeface="Wingdings" panose="05000000000000000000" pitchFamily="2" charset="2"/>
              <a:buChar char="Ø"/>
            </a:pPr>
            <a:endParaRPr lang="pt-PT" sz="2400" b="1" i="0" u="none" strike="noStrike" dirty="0">
              <a:effectLst/>
            </a:endParaRPr>
          </a:p>
          <a:p>
            <a:pPr marL="342900" indent="-342900" algn="just" rtl="0" fontAlgn="base">
              <a:buFont typeface="Wingdings" panose="05000000000000000000" pitchFamily="2" charset="2"/>
              <a:buChar char="§"/>
            </a:pPr>
            <a:r>
              <a:rPr lang="pt-PT" sz="2400" b="0" i="0" u="none" strike="noStrike" dirty="0">
                <a:effectLst/>
              </a:rPr>
              <a:t>Os dorsais terão que ser utilizados na totalidade da sua extensão, não podendo ser dobrados, rasgados, ou reduzidos de qualquer outra forma.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9A4ED10-124F-9A3D-9A33-865D52B23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96" y="519330"/>
            <a:ext cx="3611319" cy="3139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8A833D0-F2B9-3542-FB39-8759D49A58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8779"/>
          <a:stretch>
            <a:fillRect/>
          </a:stretch>
        </p:blipFill>
        <p:spPr>
          <a:xfrm>
            <a:off x="1078452" y="1942784"/>
            <a:ext cx="2425841" cy="143599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EC42830-3F07-ABBC-10CA-3FE6163F77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1758" y="2077808"/>
            <a:ext cx="360391" cy="111162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6BBA118-75FA-2194-2732-8E6849A4F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94" y="3899211"/>
            <a:ext cx="3611321" cy="3139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4AD7313-F457-EEB3-27D5-92EF19104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1755" y="5379092"/>
            <a:ext cx="360392" cy="111163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84D32F7-57AA-1D36-25DF-E0D0E4A294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114" y="5113724"/>
            <a:ext cx="2133479" cy="137699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1411DD24-4D61-72D0-9D33-640D260EC6B3}"/>
              </a:ext>
            </a:extLst>
          </p:cNvPr>
          <p:cNvSpPr txBox="1"/>
          <p:nvPr/>
        </p:nvSpPr>
        <p:spPr>
          <a:xfrm rot="5400000">
            <a:off x="3808592" y="1737496"/>
            <a:ext cx="214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fontAlgn="base"/>
            <a:r>
              <a:rPr lang="pt-PT" sz="2400" b="1" i="0" u="none" strike="noStrike" dirty="0">
                <a:effectLst/>
              </a:rPr>
              <a:t>Dorsal à frente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76EF467-DCD3-5F65-9C8C-5B470AEA9926}"/>
              </a:ext>
            </a:extLst>
          </p:cNvPr>
          <p:cNvSpPr txBox="1"/>
          <p:nvPr/>
        </p:nvSpPr>
        <p:spPr>
          <a:xfrm rot="5400000">
            <a:off x="3943926" y="5238113"/>
            <a:ext cx="187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fontAlgn="base"/>
            <a:r>
              <a:rPr lang="pt-PT" sz="2400" b="1" i="0" u="none" strike="noStrike" dirty="0">
                <a:effectLst/>
              </a:rPr>
              <a:t>Dorsal atrás</a:t>
            </a:r>
          </a:p>
        </p:txBody>
      </p:sp>
      <p:sp>
        <p:nvSpPr>
          <p:cNvPr id="21" name="Seta: Para a Esquerda 20">
            <a:extLst>
              <a:ext uri="{FF2B5EF4-FFF2-40B4-BE49-F238E27FC236}">
                <a16:creationId xmlns:a16="http://schemas.microsoft.com/office/drawing/2014/main" id="{6165AC6A-A042-48D9-DCBE-7F19DC55E066}"/>
              </a:ext>
            </a:extLst>
          </p:cNvPr>
          <p:cNvSpPr/>
          <p:nvPr/>
        </p:nvSpPr>
        <p:spPr>
          <a:xfrm>
            <a:off x="4231323" y="1790298"/>
            <a:ext cx="311454" cy="287509"/>
          </a:xfrm>
          <a:prstGeom prst="lef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Seta: Para a Esquerda 21">
            <a:extLst>
              <a:ext uri="{FF2B5EF4-FFF2-40B4-BE49-F238E27FC236}">
                <a16:creationId xmlns:a16="http://schemas.microsoft.com/office/drawing/2014/main" id="{129FEFB8-C7A0-5B7E-4CF8-DD0B2936B8B5}"/>
              </a:ext>
            </a:extLst>
          </p:cNvPr>
          <p:cNvSpPr/>
          <p:nvPr/>
        </p:nvSpPr>
        <p:spPr>
          <a:xfrm>
            <a:off x="4282549" y="5181436"/>
            <a:ext cx="311454" cy="287509"/>
          </a:xfrm>
          <a:prstGeom prst="lef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7262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57A32-F4EF-6B70-AF04-C193B5824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>
            <a:extLst>
              <a:ext uri="{FF2B5EF4-FFF2-40B4-BE49-F238E27FC236}">
                <a16:creationId xmlns:a16="http://schemas.microsoft.com/office/drawing/2014/main" id="{29518C7E-C33E-01E3-9D97-28125CDC13FB}"/>
              </a:ext>
            </a:extLst>
          </p:cNvPr>
          <p:cNvSpPr/>
          <p:nvPr/>
        </p:nvSpPr>
        <p:spPr>
          <a:xfrm>
            <a:off x="6280190" y="593490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D64234-4416-D2F2-00DC-0238393FA744}"/>
              </a:ext>
            </a:extLst>
          </p:cNvPr>
          <p:cNvGrpSpPr/>
          <p:nvPr/>
        </p:nvGrpSpPr>
        <p:grpSpPr>
          <a:xfrm>
            <a:off x="0" y="7232072"/>
            <a:ext cx="14630400" cy="997527"/>
            <a:chOff x="0" y="7232072"/>
            <a:chExt cx="14630400" cy="9975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7A220D-99AC-BF11-5DE4-CD4BA5C31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79"/>
            <a:stretch/>
          </p:blipFill>
          <p:spPr>
            <a:xfrm>
              <a:off x="0" y="7232072"/>
              <a:ext cx="14630400" cy="9975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7DEF65-F636-5D49-BFF1-9714E7D3A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7129" y="7380789"/>
              <a:ext cx="1260764" cy="700092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2F5F7E33-7531-B5D1-05CE-74DD8B924EAB}"/>
              </a:ext>
            </a:extLst>
          </p:cNvPr>
          <p:cNvSpPr txBox="1"/>
          <p:nvPr/>
        </p:nvSpPr>
        <p:spPr>
          <a:xfrm>
            <a:off x="10075870" y="474374"/>
            <a:ext cx="4554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rgbClr val="2B5324"/>
                </a:solidFill>
              </a:rPr>
              <a:t>Classificações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3A81F9A-D638-E715-AA6D-511B6012F210}"/>
              </a:ext>
            </a:extLst>
          </p:cNvPr>
          <p:cNvSpPr txBox="1"/>
          <p:nvPr/>
        </p:nvSpPr>
        <p:spPr>
          <a:xfrm>
            <a:off x="584563" y="1997103"/>
            <a:ext cx="13461274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Classificação individual </a:t>
            </a:r>
            <a:r>
              <a:rPr lang="pt-PT" sz="2400" dirty="0"/>
              <a:t>por escalão e sexo, baseada na soma das pontuações obtidas em cada prova.</a:t>
            </a:r>
          </a:p>
          <a:p>
            <a:pPr marL="342900" indent="-342900" rtl="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PT" sz="2400" dirty="0"/>
          </a:p>
          <a:p>
            <a:pPr marL="342900" indent="-342900" rtl="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Classificação coletiva</a:t>
            </a:r>
            <a:r>
              <a:rPr lang="pt-PT" sz="2400" dirty="0"/>
              <a:t> calculada pela soma das pontuações finais de todos os atletas (masculino e feminino )de cada seleção.</a:t>
            </a:r>
          </a:p>
          <a:p>
            <a:pPr marL="342900" indent="-342900" rtl="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PT" sz="2400" dirty="0"/>
          </a:p>
          <a:p>
            <a:pPr marL="342900" indent="-342900" rtl="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Classificação Nacional de Clubes</a:t>
            </a:r>
            <a:r>
              <a:rPr lang="pt-PT" sz="2400" dirty="0"/>
              <a:t>, feita com base nos resultados divulgados pelas associações distritais/regionais.</a:t>
            </a:r>
            <a:endParaRPr lang="pt-PT" sz="2400" b="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2735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F62F7-18FF-5E24-D6D9-558A3124F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>
            <a:extLst>
              <a:ext uri="{FF2B5EF4-FFF2-40B4-BE49-F238E27FC236}">
                <a16:creationId xmlns:a16="http://schemas.microsoft.com/office/drawing/2014/main" id="{0EFD5DA7-FB25-D2FE-89A6-D489B2A86B22}"/>
              </a:ext>
            </a:extLst>
          </p:cNvPr>
          <p:cNvSpPr/>
          <p:nvPr/>
        </p:nvSpPr>
        <p:spPr>
          <a:xfrm>
            <a:off x="6280190" y="593490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7E50E3-F4BB-54B4-4010-701F358DC057}"/>
              </a:ext>
            </a:extLst>
          </p:cNvPr>
          <p:cNvGrpSpPr/>
          <p:nvPr/>
        </p:nvGrpSpPr>
        <p:grpSpPr>
          <a:xfrm>
            <a:off x="0" y="7232072"/>
            <a:ext cx="14630400" cy="997527"/>
            <a:chOff x="0" y="7232072"/>
            <a:chExt cx="14630400" cy="9975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93A9D7-EB23-0E56-5499-4D1987109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79"/>
            <a:stretch/>
          </p:blipFill>
          <p:spPr>
            <a:xfrm>
              <a:off x="0" y="7232072"/>
              <a:ext cx="14630400" cy="9975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422B39E-C615-6B5F-B0D0-BFA533AD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7129" y="7380789"/>
              <a:ext cx="1260764" cy="700092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D2E7BDC6-BBD6-552C-166E-3A85EA365C55}"/>
              </a:ext>
            </a:extLst>
          </p:cNvPr>
          <p:cNvSpPr txBox="1"/>
          <p:nvPr/>
        </p:nvSpPr>
        <p:spPr>
          <a:xfrm>
            <a:off x="9758997" y="259307"/>
            <a:ext cx="424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rgbClr val="2B5324"/>
                </a:solidFill>
              </a:rPr>
              <a:t>Cerimónias Protocolares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B9564A2-CF75-4906-050A-2F373F34B2B1}"/>
              </a:ext>
            </a:extLst>
          </p:cNvPr>
          <p:cNvSpPr txBox="1"/>
          <p:nvPr/>
        </p:nvSpPr>
        <p:spPr>
          <a:xfrm>
            <a:off x="7406587" y="1345032"/>
            <a:ext cx="65321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/>
            <a:r>
              <a:rPr lang="pt-PT" sz="2800" b="0" i="0" u="none" strike="noStrike" baseline="0" dirty="0">
                <a:latin typeface="Aptos Narrow" panose="020B0004020202020204" pitchFamily="34" charset="0"/>
              </a:rPr>
              <a:t>A colaboração  dos  atletas e equipas é fundamental para a realização de uma cerimónia protocolar dignificante. </a:t>
            </a:r>
          </a:p>
          <a:p>
            <a:pPr marR="0" algn="just"/>
            <a:r>
              <a:rPr lang="pt-PT" sz="2800" b="0" i="0" u="none" strike="noStrike" baseline="0" dirty="0">
                <a:latin typeface="Aptos Narrow" panose="020B0004020202020204" pitchFamily="34" charset="0"/>
              </a:rPr>
              <a:t>• </a:t>
            </a:r>
            <a:r>
              <a:rPr lang="pt-PT" sz="2800" b="1" i="0" u="none" strike="noStrike" baseline="0" dirty="0">
                <a:latin typeface="Aptos Narrow" panose="020B0004020202020204" pitchFamily="34" charset="0"/>
              </a:rPr>
              <a:t>Respeito pelos horários indicados</a:t>
            </a:r>
            <a:r>
              <a:rPr lang="pt-PT" sz="2800" b="0" i="0" u="none" strike="noStrike" baseline="0" dirty="0">
                <a:latin typeface="Aptos Narrow" panose="020B0004020202020204" pitchFamily="34" charset="0"/>
              </a:rPr>
              <a:t>;</a:t>
            </a:r>
          </a:p>
          <a:p>
            <a:pPr marR="0" algn="just"/>
            <a:r>
              <a:rPr lang="pt-PT" sz="2800" b="0" i="0" u="none" strike="noStrike" baseline="0" dirty="0">
                <a:latin typeface="Aptos Narrow" panose="020B0004020202020204" pitchFamily="34" charset="0"/>
              </a:rPr>
              <a:t>•</a:t>
            </a:r>
            <a:r>
              <a:rPr lang="pt-PT" sz="2800" b="1" i="0" u="none" strike="noStrike" baseline="0" dirty="0">
                <a:latin typeface="Aptos Narrow" panose="020B0004020202020204" pitchFamily="34" charset="0"/>
              </a:rPr>
              <a:t>Respeito pelas indicações dadas após a chegada.</a:t>
            </a:r>
          </a:p>
          <a:p>
            <a:pPr marR="0" algn="just"/>
            <a:endParaRPr lang="pt-PT" sz="2800" b="1" dirty="0">
              <a:latin typeface="Aptos Narrow" panose="020B0004020202020204" pitchFamily="34" charset="0"/>
            </a:endParaRPr>
          </a:p>
          <a:p>
            <a:pPr marR="0" algn="just"/>
            <a:r>
              <a:rPr lang="pt-PT" sz="2800" b="0" i="0" u="none" strike="noStrike" baseline="0" dirty="0">
                <a:latin typeface="Aptos Narrow" panose="020B0004020202020204" pitchFamily="34" charset="0"/>
              </a:rPr>
              <a:t>Na cerimónia de entrega de medalhas/troféus os atletas devem ir equipados com o equipamento do clube e devidamente calçados (</a:t>
            </a:r>
            <a:r>
              <a:rPr lang="pt-PT" sz="2800" b="1" i="0" u="none" strike="noStrike" baseline="0" dirty="0">
                <a:latin typeface="Aptos Narrow" panose="020B0004020202020204" pitchFamily="34" charset="0"/>
              </a:rPr>
              <a:t>não é permitida a utilização de chinelos no pódio</a:t>
            </a:r>
            <a:r>
              <a:rPr lang="pt-PT" sz="2800" b="0" i="0" u="none" strike="noStrike" baseline="0" dirty="0">
                <a:latin typeface="Aptos Narrow" panose="020B0004020202020204" pitchFamily="34" charset="0"/>
              </a:rPr>
              <a:t>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20E819F-C9B9-28B4-9014-9C40CC435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53" y="1132576"/>
            <a:ext cx="6099640" cy="52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57A6B-9B23-26CE-383B-6EC520E58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>
            <a:extLst>
              <a:ext uri="{FF2B5EF4-FFF2-40B4-BE49-F238E27FC236}">
                <a16:creationId xmlns:a16="http://schemas.microsoft.com/office/drawing/2014/main" id="{003951D0-6A60-9212-49F8-D8C95D67B48E}"/>
              </a:ext>
            </a:extLst>
          </p:cNvPr>
          <p:cNvSpPr/>
          <p:nvPr/>
        </p:nvSpPr>
        <p:spPr>
          <a:xfrm>
            <a:off x="6280190" y="593490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0A36D8-A997-8341-B2E3-C1CEF6BA9EF4}"/>
              </a:ext>
            </a:extLst>
          </p:cNvPr>
          <p:cNvGrpSpPr/>
          <p:nvPr/>
        </p:nvGrpSpPr>
        <p:grpSpPr>
          <a:xfrm>
            <a:off x="0" y="7232072"/>
            <a:ext cx="14630400" cy="997527"/>
            <a:chOff x="0" y="7232072"/>
            <a:chExt cx="14630400" cy="9975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9E1BCB-4E2D-497D-0D88-96D67DC39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79"/>
            <a:stretch/>
          </p:blipFill>
          <p:spPr>
            <a:xfrm>
              <a:off x="0" y="7232072"/>
              <a:ext cx="14630400" cy="9975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C50A48-AAF2-117F-853D-8B6B3C648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7129" y="7380789"/>
              <a:ext cx="1260764" cy="700092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BDF8690E-61FA-E6B0-949A-A0892D2532C1}"/>
              </a:ext>
            </a:extLst>
          </p:cNvPr>
          <p:cNvSpPr txBox="1"/>
          <p:nvPr/>
        </p:nvSpPr>
        <p:spPr>
          <a:xfrm>
            <a:off x="9448801" y="259307"/>
            <a:ext cx="4554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rgbClr val="2B5324"/>
                </a:solidFill>
              </a:rPr>
              <a:t>Prémios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1C2E409-777A-6E75-67F3-449C7BC7E706}"/>
              </a:ext>
            </a:extLst>
          </p:cNvPr>
          <p:cNvSpPr txBox="1"/>
          <p:nvPr/>
        </p:nvSpPr>
        <p:spPr>
          <a:xfrm>
            <a:off x="6461641" y="547221"/>
            <a:ext cx="7530828" cy="7135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fontAlgn="base">
              <a:lnSpc>
                <a:spcPct val="150000"/>
              </a:lnSpc>
            </a:pPr>
            <a:endParaRPr lang="pt-PT" sz="2800" dirty="0"/>
          </a:p>
          <a:p>
            <a:pPr marL="457200" indent="-457200" algn="just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800" dirty="0"/>
              <a:t>Serão atribuídas </a:t>
            </a:r>
            <a:r>
              <a:rPr lang="pt-PT" sz="2800" b="1" dirty="0"/>
              <a:t>medalhas aos três primeiros</a:t>
            </a:r>
            <a:r>
              <a:rPr lang="pt-PT" sz="2800" dirty="0"/>
              <a:t> classificados por escalão e sexo.</a:t>
            </a:r>
          </a:p>
          <a:p>
            <a:pPr marL="457200" indent="-457200" algn="just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PT" sz="2800" dirty="0"/>
          </a:p>
          <a:p>
            <a:pPr marL="457200" indent="-457200" algn="just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800" dirty="0"/>
              <a:t>Serão entregues </a:t>
            </a:r>
            <a:r>
              <a:rPr lang="pt-PT" sz="2800" b="1" dirty="0"/>
              <a:t>troféus às três Associações</a:t>
            </a:r>
            <a:r>
              <a:rPr lang="pt-PT" sz="2800" dirty="0"/>
              <a:t> mais bem classificadas.</a:t>
            </a:r>
          </a:p>
          <a:p>
            <a:pPr marL="457200" indent="-457200" algn="just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PT" sz="2800" dirty="0"/>
          </a:p>
          <a:p>
            <a:pPr marL="457200" indent="-457200" algn="just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800" dirty="0"/>
              <a:t>Os </a:t>
            </a:r>
            <a:r>
              <a:rPr lang="pt-PT" sz="2800" b="1" dirty="0"/>
              <a:t>três primeiros clubes </a:t>
            </a:r>
            <a:r>
              <a:rPr lang="pt-PT" sz="2800" dirty="0"/>
              <a:t>da classificação nacional receberão troféus durante a final nacional.</a:t>
            </a:r>
          </a:p>
          <a:p>
            <a:pPr marL="285750" indent="-285750"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800" b="0" i="0" u="none" strike="noStrike" dirty="0">
              <a:effectLst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24D08B-A4F0-1AB4-C59A-0E9146681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42" y="1060779"/>
            <a:ext cx="6099174" cy="526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37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D158C-CD91-DA62-BCF1-A90239251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B7CE2D8-9C69-AAC5-2408-202138AC9C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10" t="2313" r="12505" b="12777"/>
          <a:stretch>
            <a:fillRect/>
          </a:stretch>
        </p:blipFill>
        <p:spPr>
          <a:xfrm>
            <a:off x="1804853" y="2388576"/>
            <a:ext cx="4288782" cy="432068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33F173F-07E5-EC46-8F6D-5EC914A05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093" y="2388576"/>
            <a:ext cx="7771702" cy="4610774"/>
          </a:xfrm>
          <a:prstGeom prst="rect">
            <a:avLst/>
          </a:prstGeom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B947F52F-12B5-76FE-6D8D-C23EA353DC68}"/>
              </a:ext>
            </a:extLst>
          </p:cNvPr>
          <p:cNvSpPr/>
          <p:nvPr/>
        </p:nvSpPr>
        <p:spPr>
          <a:xfrm>
            <a:off x="6280190" y="593490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66E49C-92B1-15D9-4CA5-998C30DA9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33"/>
          <a:stretch>
            <a:fillRect/>
          </a:stretch>
        </p:blipFill>
        <p:spPr>
          <a:xfrm>
            <a:off x="0" y="2749"/>
            <a:ext cx="1253447" cy="822410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7D7EF2D-9AF7-8359-32F0-3FBFE874B6CA}"/>
              </a:ext>
            </a:extLst>
          </p:cNvPr>
          <p:cNvSpPr txBox="1"/>
          <p:nvPr/>
        </p:nvSpPr>
        <p:spPr>
          <a:xfrm>
            <a:off x="1626558" y="6455105"/>
            <a:ext cx="1176459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dirty="0">
                <a:hlinkClick r:id="rId6"/>
              </a:rPr>
              <a:t>https://certcheck.worldathletics.org/FullList</a:t>
            </a:r>
            <a:r>
              <a:rPr lang="pt-PT" sz="2400" dirty="0"/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820EFA-6EA1-8574-4270-DF91FC906238}"/>
              </a:ext>
            </a:extLst>
          </p:cNvPr>
          <p:cNvSpPr txBox="1"/>
          <p:nvPr/>
        </p:nvSpPr>
        <p:spPr>
          <a:xfrm>
            <a:off x="8851232" y="580432"/>
            <a:ext cx="5779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>
                <a:solidFill>
                  <a:srgbClr val="2B5324"/>
                </a:solidFill>
              </a:rPr>
              <a:t>Outras Informações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3A2121F-33F7-78B8-A668-29F3E791B49C}"/>
              </a:ext>
            </a:extLst>
          </p:cNvPr>
          <p:cNvSpPr txBox="1"/>
          <p:nvPr/>
        </p:nvSpPr>
        <p:spPr>
          <a:xfrm>
            <a:off x="1253447" y="1742245"/>
            <a:ext cx="8775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rgbClr val="2B5324"/>
                </a:solidFill>
              </a:rPr>
              <a:t>Listagem de Sapatilhas aprovada pela WA</a:t>
            </a:r>
          </a:p>
        </p:txBody>
      </p:sp>
    </p:spTree>
    <p:extLst>
      <p:ext uri="{BB962C8B-B14F-4D97-AF65-F5344CB8AC3E}">
        <p14:creationId xmlns:p14="http://schemas.microsoft.com/office/powerpoint/2010/main" val="2752399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50F2F-06F4-B5B5-0BE5-456C9125B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>
            <a:extLst>
              <a:ext uri="{FF2B5EF4-FFF2-40B4-BE49-F238E27FC236}">
                <a16:creationId xmlns:a16="http://schemas.microsoft.com/office/drawing/2014/main" id="{2CFC9F18-1CEE-DD55-1FB7-52C50985A5FD}"/>
              </a:ext>
            </a:extLst>
          </p:cNvPr>
          <p:cNvSpPr/>
          <p:nvPr/>
        </p:nvSpPr>
        <p:spPr>
          <a:xfrm>
            <a:off x="6280190" y="593490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626C63-A807-4747-1817-E2E5EAD73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33"/>
          <a:stretch>
            <a:fillRect/>
          </a:stretch>
        </p:blipFill>
        <p:spPr>
          <a:xfrm>
            <a:off x="0" y="2749"/>
            <a:ext cx="1253447" cy="822410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8E247B9-9FE9-B1A7-BF29-F9D8EE724CCB}"/>
              </a:ext>
            </a:extLst>
          </p:cNvPr>
          <p:cNvSpPr txBox="1"/>
          <p:nvPr/>
        </p:nvSpPr>
        <p:spPr>
          <a:xfrm>
            <a:off x="1855158" y="1528986"/>
            <a:ext cx="1176459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dirty="0"/>
              <a:t>Previsão Meteorológica</a:t>
            </a:r>
          </a:p>
          <a:p>
            <a:pPr algn="just">
              <a:lnSpc>
                <a:spcPct val="150000"/>
              </a:lnSpc>
            </a:pPr>
            <a:endParaRPr lang="pt-PT" sz="2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AAEF81F-CD66-7756-9616-89F045779E20}"/>
              </a:ext>
            </a:extLst>
          </p:cNvPr>
          <p:cNvSpPr txBox="1"/>
          <p:nvPr/>
        </p:nvSpPr>
        <p:spPr>
          <a:xfrm>
            <a:off x="8851232" y="580432"/>
            <a:ext cx="5779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>
                <a:solidFill>
                  <a:srgbClr val="2B5324"/>
                </a:solidFill>
              </a:rPr>
              <a:t>Outras Informações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8C55D39-9B87-7EF0-37D5-63A22ABC4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6095" y="2100521"/>
            <a:ext cx="2832072" cy="438904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BB957D2-54F8-A236-1CF9-3F778D4E0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835" y="2809692"/>
            <a:ext cx="5425872" cy="439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17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BF247-78DC-90B1-B1C2-DB16DD6B7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>
            <a:extLst>
              <a:ext uri="{FF2B5EF4-FFF2-40B4-BE49-F238E27FC236}">
                <a16:creationId xmlns:a16="http://schemas.microsoft.com/office/drawing/2014/main" id="{CD94D7AC-BE94-A244-5F17-7734ADD785DD}"/>
              </a:ext>
            </a:extLst>
          </p:cNvPr>
          <p:cNvSpPr/>
          <p:nvPr/>
        </p:nvSpPr>
        <p:spPr>
          <a:xfrm>
            <a:off x="6280190" y="593490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A0BD5D-79BC-1E3F-4D12-EF6368EC6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33"/>
          <a:stretch>
            <a:fillRect/>
          </a:stretch>
        </p:blipFill>
        <p:spPr>
          <a:xfrm>
            <a:off x="0" y="2749"/>
            <a:ext cx="1253447" cy="822410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04FA417-5B4A-541D-1C90-666BC4077D0C}"/>
              </a:ext>
            </a:extLst>
          </p:cNvPr>
          <p:cNvSpPr txBox="1"/>
          <p:nvPr/>
        </p:nvSpPr>
        <p:spPr>
          <a:xfrm>
            <a:off x="8851232" y="580432"/>
            <a:ext cx="5779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>
                <a:solidFill>
                  <a:srgbClr val="2B5324"/>
                </a:solidFill>
                <a:highlight>
                  <a:srgbClr val="FFFF00"/>
                </a:highlight>
              </a:rPr>
              <a:t>Outras Informações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9960D11-078B-0BFD-79B2-1B97A81BFB49}"/>
              </a:ext>
            </a:extLst>
          </p:cNvPr>
          <p:cNvSpPr txBox="1"/>
          <p:nvPr/>
        </p:nvSpPr>
        <p:spPr>
          <a:xfrm>
            <a:off x="3263196" y="1639401"/>
            <a:ext cx="4715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3200" dirty="0">
                <a:solidFill>
                  <a:srgbClr val="2B5324"/>
                </a:solidFill>
                <a:latin typeface="Aptos Narrow" panose="020B0004020202020204" pitchFamily="34" charset="0"/>
              </a:rPr>
              <a:t>Grupo de Treinadores?</a:t>
            </a:r>
          </a:p>
        </p:txBody>
      </p:sp>
    </p:spTree>
    <p:extLst>
      <p:ext uri="{BB962C8B-B14F-4D97-AF65-F5344CB8AC3E}">
        <p14:creationId xmlns:p14="http://schemas.microsoft.com/office/powerpoint/2010/main" val="1875886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3B754-7869-D216-A125-1D5824BE8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8CEA4-9FAC-3B14-777F-E29E6A9AF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2E2DF21A-3F4D-4C73-08B9-8BF3031F33DA}"/>
              </a:ext>
            </a:extLst>
          </p:cNvPr>
          <p:cNvSpPr/>
          <p:nvPr/>
        </p:nvSpPr>
        <p:spPr>
          <a:xfrm>
            <a:off x="5318002" y="4114799"/>
            <a:ext cx="6911102" cy="610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6000" b="1" dirty="0" err="1">
                <a:solidFill>
                  <a:schemeClr val="bg1"/>
                </a:solidFill>
                <a:latin typeface="Montserrat" panose="00000500000000000000" pitchFamily="2" charset="0"/>
                <a:ea typeface="Outfit Extra Bold" pitchFamily="34" charset="-122"/>
                <a:cs typeface="Outfit Extra Bold" pitchFamily="34" charset="-120"/>
              </a:rPr>
              <a:t>Questões</a:t>
            </a:r>
            <a:r>
              <a:rPr lang="en-US" sz="6000" b="1" dirty="0">
                <a:solidFill>
                  <a:schemeClr val="bg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?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71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/>
          <p:nvPr/>
        </p:nvSpPr>
        <p:spPr>
          <a:xfrm>
            <a:off x="3997872" y="4772136"/>
            <a:ext cx="6911102" cy="16499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4000" b="1" dirty="0">
                <a:solidFill>
                  <a:schemeClr val="bg1"/>
                </a:solidFill>
                <a:latin typeface="Montserrat" pitchFamily="50" charset="0"/>
                <a:ea typeface="Outfit Extra Bold" pitchFamily="34" charset="-122"/>
                <a:cs typeface="Outfit Extra Bold" pitchFamily="34" charset="-120"/>
              </a:rPr>
              <a:t>MAIS </a:t>
            </a:r>
            <a:r>
              <a:rPr lang="en-US" sz="4000" b="1" dirty="0" err="1">
                <a:solidFill>
                  <a:schemeClr val="bg1"/>
                </a:solidFill>
                <a:latin typeface="Montserrat" pitchFamily="50" charset="0"/>
                <a:ea typeface="Outfit Extra Bold" pitchFamily="34" charset="-122"/>
                <a:cs typeface="Outfit Extra Bold" pitchFamily="34" charset="-120"/>
              </a:rPr>
              <a:t>Atletismo</a:t>
            </a:r>
            <a:endParaRPr lang="en-US" sz="4000" dirty="0">
              <a:solidFill>
                <a:schemeClr val="bg1"/>
              </a:solidFill>
              <a:latin typeface="Montserrat" pitchFamily="50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422605" y="4646428"/>
            <a:ext cx="40510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 descr="Uma imagem com texto, captura de ecrã, Saturação de cores, design gráfico&#10;&#10;Os conteúdos gerados por IA podem estar incorretos.">
            <a:extLst>
              <a:ext uri="{FF2B5EF4-FFF2-40B4-BE49-F238E27FC236}">
                <a16:creationId xmlns:a16="http://schemas.microsoft.com/office/drawing/2014/main" id="{DC1A5727-7554-BF21-7255-CB8CBF16B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6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/>
          <p:cNvSpPr/>
          <p:nvPr/>
        </p:nvSpPr>
        <p:spPr>
          <a:xfrm>
            <a:off x="6280190" y="593490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0" y="7232072"/>
            <a:ext cx="14630400" cy="997527"/>
            <a:chOff x="0" y="7232072"/>
            <a:chExt cx="14630400" cy="9975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79"/>
            <a:stretch/>
          </p:blipFill>
          <p:spPr>
            <a:xfrm>
              <a:off x="0" y="7232072"/>
              <a:ext cx="14630400" cy="99752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7129" y="7380789"/>
              <a:ext cx="1260764" cy="700092"/>
            </a:xfrm>
            <a:prstGeom prst="rect">
              <a:avLst/>
            </a:prstGeom>
          </p:spPr>
        </p:pic>
      </p:grp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45369D0-94CD-5846-E672-BFFE3BC7E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38631"/>
              </p:ext>
            </p:extLst>
          </p:nvPr>
        </p:nvGraphicFramePr>
        <p:xfrm>
          <a:off x="1582310" y="1401038"/>
          <a:ext cx="11402950" cy="453387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5701475">
                  <a:extLst>
                    <a:ext uri="{9D8B030D-6E8A-4147-A177-3AD203B41FA5}">
                      <a16:colId xmlns:a16="http://schemas.microsoft.com/office/drawing/2014/main" val="4005507296"/>
                    </a:ext>
                  </a:extLst>
                </a:gridCol>
                <a:gridCol w="5701475">
                  <a:extLst>
                    <a:ext uri="{9D8B030D-6E8A-4147-A177-3AD203B41FA5}">
                      <a16:colId xmlns:a16="http://schemas.microsoft.com/office/drawing/2014/main" val="2993694672"/>
                    </a:ext>
                  </a:extLst>
                </a:gridCol>
              </a:tblGrid>
              <a:tr h="422698">
                <a:tc>
                  <a:txBody>
                    <a:bodyPr/>
                    <a:lstStyle/>
                    <a:p>
                      <a:r>
                        <a:rPr lang="pt-PT" sz="2000" dirty="0">
                          <a:latin typeface="+mn-lt"/>
                        </a:rPr>
                        <a:t>FUNÇÃO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000" dirty="0">
                          <a:latin typeface="+mn-lt"/>
                        </a:rPr>
                        <a:t>Nome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610414"/>
                  </a:ext>
                </a:extLst>
              </a:tr>
              <a:tr h="422698">
                <a:tc>
                  <a:txBody>
                    <a:bodyPr/>
                    <a:lstStyle/>
                    <a:p>
                      <a:r>
                        <a:rPr lang="pt-PT" sz="2000" dirty="0">
                          <a:latin typeface="+mn-lt"/>
                        </a:rPr>
                        <a:t>Representante da FPA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>
                          <a:latin typeface="+mn-lt"/>
                        </a:rPr>
                        <a:t>Sérgio Guedes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8897886"/>
                  </a:ext>
                </a:extLst>
              </a:tr>
              <a:tr h="422698">
                <a:tc>
                  <a:txBody>
                    <a:bodyPr/>
                    <a:lstStyle/>
                    <a:p>
                      <a:r>
                        <a:rPr lang="pt-PT" sz="2000" dirty="0">
                          <a:latin typeface="+mn-lt"/>
                        </a:rPr>
                        <a:t>Júri de Apelo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*A constituir em caso de necessidade</a:t>
                      </a:r>
                      <a:endParaRPr lang="pt-PT" sz="2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3154523"/>
                  </a:ext>
                </a:extLst>
              </a:tr>
              <a:tr h="422698">
                <a:tc>
                  <a:txBody>
                    <a:bodyPr/>
                    <a:lstStyle/>
                    <a:p>
                      <a:r>
                        <a:rPr lang="pt-PT" sz="2000" dirty="0">
                          <a:latin typeface="+mn-lt"/>
                        </a:rPr>
                        <a:t>Diretor de Competição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Paulo Coelho</a:t>
                      </a:r>
                      <a:endParaRPr lang="pt-PT" sz="2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2770231"/>
                  </a:ext>
                </a:extLst>
              </a:tr>
              <a:tr h="422698">
                <a:tc>
                  <a:txBody>
                    <a:bodyPr/>
                    <a:lstStyle/>
                    <a:p>
                      <a:r>
                        <a:rPr lang="pt-PT" sz="2000" dirty="0">
                          <a:latin typeface="+mn-lt"/>
                        </a:rPr>
                        <a:t>Delegado Técnico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José Neves</a:t>
                      </a:r>
                      <a:endParaRPr lang="pt-PT" sz="2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4994193"/>
                  </a:ext>
                </a:extLst>
              </a:tr>
              <a:tr h="422698">
                <a:tc>
                  <a:txBody>
                    <a:bodyPr/>
                    <a:lstStyle/>
                    <a:p>
                      <a:r>
                        <a:rPr lang="pt-PT" sz="2000" dirty="0">
                          <a:latin typeface="+mn-lt"/>
                        </a:rPr>
                        <a:t>Diretor Técnico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Andreia Martins</a:t>
                      </a:r>
                      <a:endParaRPr lang="pt-PT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4401823"/>
                  </a:ext>
                </a:extLst>
              </a:tr>
              <a:tr h="422698">
                <a:tc>
                  <a:txBody>
                    <a:bodyPr/>
                    <a:lstStyle/>
                    <a:p>
                      <a:r>
                        <a:rPr lang="pt-PT" sz="2000" dirty="0">
                          <a:latin typeface="+mn-lt"/>
                        </a:rPr>
                        <a:t>Árbitro Câmara de Chamada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Helena Machado</a:t>
                      </a:r>
                      <a:endParaRPr lang="pt-PT" sz="2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1099756"/>
                  </a:ext>
                </a:extLst>
              </a:tr>
              <a:tr h="729588">
                <a:tc>
                  <a:txBody>
                    <a:bodyPr/>
                    <a:lstStyle/>
                    <a:p>
                      <a:r>
                        <a:rPr lang="pt-PT" sz="2000" b="0" dirty="0">
                          <a:latin typeface="+mn-lt"/>
                        </a:rPr>
                        <a:t>Árbitro de Provas Combinadas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Maria </a:t>
                      </a:r>
                      <a:r>
                        <a:rPr lang="pt-PT" sz="2000" dirty="0" err="1"/>
                        <a:t>Patrocinio</a:t>
                      </a:r>
                      <a:r>
                        <a:rPr lang="pt-PT" sz="2000" dirty="0"/>
                        <a:t> Pires, Miguel Costa, Hugo Pacheco, Helena Machado</a:t>
                      </a:r>
                      <a:endParaRPr lang="pt-PT" sz="2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0504151"/>
                  </a:ext>
                </a:extLst>
              </a:tr>
              <a:tr h="422698">
                <a:tc>
                  <a:txBody>
                    <a:bodyPr/>
                    <a:lstStyle/>
                    <a:p>
                      <a:r>
                        <a:rPr lang="pt-PT" sz="2000" b="0" dirty="0">
                          <a:latin typeface="+mn-lt"/>
                        </a:rPr>
                        <a:t>Juiz de Partida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Rui Durão</a:t>
                      </a:r>
                      <a:endParaRPr lang="pt-PT" sz="2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0499200"/>
                  </a:ext>
                </a:extLst>
              </a:tr>
              <a:tr h="4226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000" b="0" dirty="0">
                          <a:latin typeface="+mn-lt"/>
                        </a:rPr>
                        <a:t>Juiz Chefe - Cronometragem Automática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Ivone Medeiros</a:t>
                      </a:r>
                      <a:endParaRPr lang="pt-PT" sz="2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006249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388581F3-9284-5B03-C315-B402111A5031}"/>
              </a:ext>
            </a:extLst>
          </p:cNvPr>
          <p:cNvSpPr txBox="1"/>
          <p:nvPr/>
        </p:nvSpPr>
        <p:spPr>
          <a:xfrm>
            <a:off x="11423176" y="259307"/>
            <a:ext cx="309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rgbClr val="2B5324"/>
                </a:solidFill>
              </a:rPr>
              <a:t>Oficiais de Competição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BF621-2557-B0FD-B93F-CE29DFD4E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0B75535-0ACF-735F-B3A4-7D686836B10C}"/>
              </a:ext>
            </a:extLst>
          </p:cNvPr>
          <p:cNvGrpSpPr/>
          <p:nvPr/>
        </p:nvGrpSpPr>
        <p:grpSpPr>
          <a:xfrm>
            <a:off x="0" y="7232072"/>
            <a:ext cx="14630400" cy="997527"/>
            <a:chOff x="0" y="7232072"/>
            <a:chExt cx="14630400" cy="9975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8C2B75-FC96-FDA0-2A64-2FB9E244F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79"/>
            <a:stretch/>
          </p:blipFill>
          <p:spPr>
            <a:xfrm>
              <a:off x="0" y="7232072"/>
              <a:ext cx="14630400" cy="9975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73F30E-D57E-30F8-A6F0-0A0A4C1C3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7129" y="7380789"/>
              <a:ext cx="1260764" cy="700092"/>
            </a:xfrm>
            <a:prstGeom prst="rect">
              <a:avLst/>
            </a:prstGeom>
          </p:spPr>
        </p:pic>
      </p:grpSp>
      <p:sp>
        <p:nvSpPr>
          <p:cNvPr id="5" name="Shape 2">
            <a:extLst>
              <a:ext uri="{FF2B5EF4-FFF2-40B4-BE49-F238E27FC236}">
                <a16:creationId xmlns:a16="http://schemas.microsoft.com/office/drawing/2014/main" id="{6874D890-03D4-9372-B736-1BCBC06A57DB}"/>
              </a:ext>
            </a:extLst>
          </p:cNvPr>
          <p:cNvSpPr/>
          <p:nvPr/>
        </p:nvSpPr>
        <p:spPr>
          <a:xfrm>
            <a:off x="6280190" y="593490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3E1CCE9-679D-BB18-95AE-A85665B21056}"/>
              </a:ext>
            </a:extLst>
          </p:cNvPr>
          <p:cNvSpPr txBox="1"/>
          <p:nvPr/>
        </p:nvSpPr>
        <p:spPr>
          <a:xfrm>
            <a:off x="219523" y="3394393"/>
            <a:ext cx="3999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2B5324"/>
                </a:solidFill>
              </a:rPr>
              <a:t>Programa Horário –Sábado ‐ 25 de abril de 2026 </a:t>
            </a:r>
          </a:p>
          <a:p>
            <a:endParaRPr lang="pt-PT" sz="2400" b="1" dirty="0">
              <a:solidFill>
                <a:srgbClr val="2B5324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7B59B2B-A603-24C8-4D5D-63A3251CB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832" y="171274"/>
            <a:ext cx="7652414" cy="761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84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2738B-98E9-788E-B207-169D6C523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BE54C62-C86C-13E6-A49C-7F9179D0969B}"/>
              </a:ext>
            </a:extLst>
          </p:cNvPr>
          <p:cNvGrpSpPr/>
          <p:nvPr/>
        </p:nvGrpSpPr>
        <p:grpSpPr>
          <a:xfrm>
            <a:off x="0" y="7232072"/>
            <a:ext cx="14630400" cy="997527"/>
            <a:chOff x="0" y="7232072"/>
            <a:chExt cx="14630400" cy="9975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713855-1601-F7B4-9D82-E0CB82C671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79"/>
            <a:stretch/>
          </p:blipFill>
          <p:spPr>
            <a:xfrm>
              <a:off x="0" y="7232072"/>
              <a:ext cx="14630400" cy="9975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4468B9-4DF9-17ED-6DF7-81AA9C7EF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7129" y="7380789"/>
              <a:ext cx="1260764" cy="700092"/>
            </a:xfrm>
            <a:prstGeom prst="rect">
              <a:avLst/>
            </a:prstGeom>
          </p:spPr>
        </p:pic>
      </p:grpSp>
      <p:sp>
        <p:nvSpPr>
          <p:cNvPr id="5" name="Shape 2">
            <a:extLst>
              <a:ext uri="{FF2B5EF4-FFF2-40B4-BE49-F238E27FC236}">
                <a16:creationId xmlns:a16="http://schemas.microsoft.com/office/drawing/2014/main" id="{1E07CF34-9961-4EAD-23F7-AE47EF621D47}"/>
              </a:ext>
            </a:extLst>
          </p:cNvPr>
          <p:cNvSpPr/>
          <p:nvPr/>
        </p:nvSpPr>
        <p:spPr>
          <a:xfrm>
            <a:off x="6280190" y="593490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8341945-3CE3-4616-EB99-A21EBCA9D321}"/>
              </a:ext>
            </a:extLst>
          </p:cNvPr>
          <p:cNvSpPr txBox="1"/>
          <p:nvPr/>
        </p:nvSpPr>
        <p:spPr>
          <a:xfrm>
            <a:off x="219523" y="3394393"/>
            <a:ext cx="3999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2B5324"/>
                </a:solidFill>
              </a:rPr>
              <a:t>Programa Horário –Domingo ‐ 26 de abril de 2026 </a:t>
            </a:r>
          </a:p>
          <a:p>
            <a:endParaRPr lang="pt-PT" sz="2400" b="1" dirty="0">
              <a:solidFill>
                <a:srgbClr val="2B5324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A8B62F4-021E-C8C4-58D7-B8C7288B5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293" y="141414"/>
            <a:ext cx="7488292" cy="77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96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BF621-2557-B0FD-B93F-CE29DFD4E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>
            <a:extLst>
              <a:ext uri="{FF2B5EF4-FFF2-40B4-BE49-F238E27FC236}">
                <a16:creationId xmlns:a16="http://schemas.microsoft.com/office/drawing/2014/main" id="{6874D890-03D4-9372-B736-1BCBC06A57DB}"/>
              </a:ext>
            </a:extLst>
          </p:cNvPr>
          <p:cNvSpPr/>
          <p:nvPr/>
        </p:nvSpPr>
        <p:spPr>
          <a:xfrm>
            <a:off x="6280190" y="593490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B75535-0ACF-735F-B3A4-7D686836B10C}"/>
              </a:ext>
            </a:extLst>
          </p:cNvPr>
          <p:cNvGrpSpPr/>
          <p:nvPr/>
        </p:nvGrpSpPr>
        <p:grpSpPr>
          <a:xfrm>
            <a:off x="0" y="7232072"/>
            <a:ext cx="14630400" cy="997527"/>
            <a:chOff x="0" y="7232072"/>
            <a:chExt cx="14630400" cy="9975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8C2B75-FC96-FDA0-2A64-2FB9E244F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79"/>
            <a:stretch/>
          </p:blipFill>
          <p:spPr>
            <a:xfrm>
              <a:off x="0" y="7232072"/>
              <a:ext cx="14630400" cy="9975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73F30E-D57E-30F8-A6F0-0A0A4C1C3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7129" y="7380789"/>
              <a:ext cx="1260764" cy="700092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D3E1CCE9-679D-BB18-95AE-A85665B21056}"/>
              </a:ext>
            </a:extLst>
          </p:cNvPr>
          <p:cNvSpPr txBox="1"/>
          <p:nvPr/>
        </p:nvSpPr>
        <p:spPr>
          <a:xfrm>
            <a:off x="10569469" y="345809"/>
            <a:ext cx="3098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3200" b="1" dirty="0">
                <a:solidFill>
                  <a:srgbClr val="2B5324"/>
                </a:solidFill>
              </a:rPr>
              <a:t>Localização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8755E4F-CCD2-A41C-EE78-97B6210047A1}"/>
              </a:ext>
            </a:extLst>
          </p:cNvPr>
          <p:cNvSpPr txBox="1"/>
          <p:nvPr/>
        </p:nvSpPr>
        <p:spPr>
          <a:xfrm>
            <a:off x="3296546" y="705216"/>
            <a:ext cx="751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22080" algn="ctr"/>
            <a:r>
              <a:rPr lang="pt-PT" sz="2400" b="1" dirty="0">
                <a:solidFill>
                  <a:srgbClr val="2B5324"/>
                </a:solidFill>
                <a:latin typeface="Aptos Narrow" panose="020B0004020202020204" pitchFamily="34" charset="0"/>
              </a:rPr>
              <a:t>Ponta Delgada – Complexo Desportivo das Laranjeiras </a:t>
            </a:r>
          </a:p>
        </p:txBody>
      </p:sp>
      <p:pic>
        <p:nvPicPr>
          <p:cNvPr id="17" name="Imagem 16" descr="Uma imagem com mapa, fotografia aérea, Vista aérea, captura de ecrã&#10;&#10;Os conteúdos gerados por IA podem estar incorretos.">
            <a:extLst>
              <a:ext uri="{FF2B5EF4-FFF2-40B4-BE49-F238E27FC236}">
                <a16:creationId xmlns:a16="http://schemas.microsoft.com/office/drawing/2014/main" id="{6248ED53-C8D9-EB8E-F242-96D268DE0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6546" y="1232197"/>
            <a:ext cx="8224893" cy="5048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0E9DD6A0-2DBD-0C81-FF56-317A950821D9}"/>
              </a:ext>
            </a:extLst>
          </p:cNvPr>
          <p:cNvSpPr txBox="1"/>
          <p:nvPr/>
        </p:nvSpPr>
        <p:spPr>
          <a:xfrm>
            <a:off x="554838" y="6325213"/>
            <a:ext cx="4123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22080" algn="ctr"/>
            <a:r>
              <a:rPr lang="pt-PT" sz="2400" b="1" dirty="0">
                <a:solidFill>
                  <a:srgbClr val="2B5324"/>
                </a:solidFill>
                <a:latin typeface="Aptos Narrow" panose="020B0004020202020204" pitchFamily="34" charset="0"/>
              </a:rPr>
              <a:t>37°44'51.98"N 25°39'04.08"W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AF99BE2-2B64-5025-1662-017C27FA3AE6}"/>
              </a:ext>
            </a:extLst>
          </p:cNvPr>
          <p:cNvSpPr txBox="1"/>
          <p:nvPr/>
        </p:nvSpPr>
        <p:spPr>
          <a:xfrm>
            <a:off x="0" y="6753244"/>
            <a:ext cx="935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22080" algn="ctr"/>
            <a:r>
              <a:rPr lang="pt-PT" sz="2400" b="1" dirty="0">
                <a:solidFill>
                  <a:srgbClr val="2B5324"/>
                </a:solidFill>
                <a:latin typeface="Aptos Narrow" panose="020B0004020202020204" pitchFamily="34" charset="0"/>
              </a:rPr>
              <a:t>Complexo Desportivo das Laranjeiras, 9500-310 Ponta Delgada</a:t>
            </a:r>
          </a:p>
        </p:txBody>
      </p:sp>
      <p:pic>
        <p:nvPicPr>
          <p:cNvPr id="20" name="Gráfico 19" descr="Marcador destaque">
            <a:extLst>
              <a:ext uri="{FF2B5EF4-FFF2-40B4-BE49-F238E27FC236}">
                <a16:creationId xmlns:a16="http://schemas.microsoft.com/office/drawing/2014/main" id="{C4CD20B2-A0CC-E6CB-BDEC-DB5FF305C3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5189" y="6346291"/>
            <a:ext cx="708283" cy="70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85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D16D6-340E-F5E6-6214-6E77C8479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>
            <a:extLst>
              <a:ext uri="{FF2B5EF4-FFF2-40B4-BE49-F238E27FC236}">
                <a16:creationId xmlns:a16="http://schemas.microsoft.com/office/drawing/2014/main" id="{BA4816C5-1463-EEBE-B699-11CF0C76DD83}"/>
              </a:ext>
            </a:extLst>
          </p:cNvPr>
          <p:cNvSpPr/>
          <p:nvPr/>
        </p:nvSpPr>
        <p:spPr>
          <a:xfrm>
            <a:off x="6280190" y="593490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6FA1999-13D2-865F-14C1-AE1377E9F5C0}"/>
              </a:ext>
            </a:extLst>
          </p:cNvPr>
          <p:cNvGrpSpPr/>
          <p:nvPr/>
        </p:nvGrpSpPr>
        <p:grpSpPr>
          <a:xfrm>
            <a:off x="0" y="7232072"/>
            <a:ext cx="14630400" cy="997527"/>
            <a:chOff x="0" y="7232072"/>
            <a:chExt cx="14630400" cy="9975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3B3466-EA4E-C355-A83A-676204897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79"/>
            <a:stretch/>
          </p:blipFill>
          <p:spPr>
            <a:xfrm>
              <a:off x="0" y="7232072"/>
              <a:ext cx="14630400" cy="9975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62B2B14-8437-2B8F-6985-067614992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7129" y="7380789"/>
              <a:ext cx="1260764" cy="700092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F5064EEF-E9B5-6D8D-FC29-76F132AC5A99}"/>
              </a:ext>
            </a:extLst>
          </p:cNvPr>
          <p:cNvSpPr txBox="1"/>
          <p:nvPr/>
        </p:nvSpPr>
        <p:spPr>
          <a:xfrm>
            <a:off x="10604310" y="259307"/>
            <a:ext cx="391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rgbClr val="2B5324"/>
                </a:solidFill>
                <a:highlight>
                  <a:srgbClr val="FFFF00"/>
                </a:highlight>
              </a:rPr>
              <a:t>Mapa Geral de Fluxos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5032877-BC5F-1A2E-D442-B25013BA74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12F5C40-BF49-7B5D-55FE-4D80C8985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16" y="720972"/>
            <a:ext cx="12996576" cy="643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78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87095-8E17-50F7-0732-0D93EB79F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>
            <a:extLst>
              <a:ext uri="{FF2B5EF4-FFF2-40B4-BE49-F238E27FC236}">
                <a16:creationId xmlns:a16="http://schemas.microsoft.com/office/drawing/2014/main" id="{2468841F-2E13-0EA7-649C-9CCE2C8A252A}"/>
              </a:ext>
            </a:extLst>
          </p:cNvPr>
          <p:cNvSpPr/>
          <p:nvPr/>
        </p:nvSpPr>
        <p:spPr>
          <a:xfrm>
            <a:off x="6280190" y="593490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5E58F7-9DE6-08D9-08B9-E1560495B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2"/>
          <a:stretch>
            <a:fillRect/>
          </a:stretch>
        </p:blipFill>
        <p:spPr>
          <a:xfrm>
            <a:off x="0" y="7428216"/>
            <a:ext cx="14630400" cy="80138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CD8B1E1-1C14-CA4A-E123-1B7AD2235E49}"/>
              </a:ext>
            </a:extLst>
          </p:cNvPr>
          <p:cNvSpPr txBox="1"/>
          <p:nvPr/>
        </p:nvSpPr>
        <p:spPr>
          <a:xfrm>
            <a:off x="6280190" y="214029"/>
            <a:ext cx="878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>
                <a:solidFill>
                  <a:srgbClr val="2B5324"/>
                </a:solidFill>
              </a:rPr>
              <a:t>Listagem de Atletas Estrangeiros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14162E6-3670-F64F-16E0-F43951F099D8}"/>
              </a:ext>
            </a:extLst>
          </p:cNvPr>
          <p:cNvSpPr txBox="1"/>
          <p:nvPr/>
        </p:nvSpPr>
        <p:spPr>
          <a:xfrm>
            <a:off x="475247" y="1639724"/>
            <a:ext cx="13679905" cy="4361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800" b="1" dirty="0"/>
              <a:t>Os atletas estrangeiros que não sejam abrangidos pelo ponto 2.3. (isto é, se não estiveram matriculados numa escola portuguesa no ano letivo anterior) não serão autorizados a participar neste Torneio Nacional. </a:t>
            </a:r>
          </a:p>
          <a:p>
            <a:pPr algn="just"/>
            <a:endParaRPr lang="pt-PT" sz="2800" b="1" dirty="0"/>
          </a:p>
          <a:p>
            <a:pPr algn="just"/>
            <a:r>
              <a:rPr lang="pt-PT" sz="2800" dirty="0"/>
              <a:t>	1. A não entrega dentro do prazo impede o enquadramento nesse regime. </a:t>
            </a:r>
          </a:p>
          <a:p>
            <a:pPr algn="just"/>
            <a:endParaRPr lang="pt-PT" sz="2800" dirty="0"/>
          </a:p>
          <a:p>
            <a:pPr algn="just"/>
            <a:r>
              <a:rPr lang="pt-PT" sz="2800" dirty="0"/>
              <a:t>	2. Atletas que já tenham enviado o certificado para outra competição nacional em 2026 ficam dispensados de o reenviar.</a:t>
            </a:r>
          </a:p>
          <a:p>
            <a:pPr lvl="1" algn="just">
              <a:lnSpc>
                <a:spcPct val="150000"/>
              </a:lnSpc>
              <a:spcBef>
                <a:spcPts val="550"/>
              </a:spcBef>
              <a:spcAft>
                <a:spcPts val="600"/>
              </a:spcAft>
              <a:buSzPts val="1100"/>
            </a:pPr>
            <a:endParaRPr lang="pt-PT" sz="3600" dirty="0"/>
          </a:p>
        </p:txBody>
      </p:sp>
    </p:spTree>
    <p:extLst>
      <p:ext uri="{BB962C8B-B14F-4D97-AF65-F5344CB8AC3E}">
        <p14:creationId xmlns:p14="http://schemas.microsoft.com/office/powerpoint/2010/main" val="3780686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FC464-4EA4-F33D-997D-C42D85D38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>
            <a:extLst>
              <a:ext uri="{FF2B5EF4-FFF2-40B4-BE49-F238E27FC236}">
                <a16:creationId xmlns:a16="http://schemas.microsoft.com/office/drawing/2014/main" id="{B9135F7F-864B-7BCD-822F-15532A9118FD}"/>
              </a:ext>
            </a:extLst>
          </p:cNvPr>
          <p:cNvSpPr/>
          <p:nvPr/>
        </p:nvSpPr>
        <p:spPr>
          <a:xfrm>
            <a:off x="6280190" y="593490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CC95A-3448-3AF0-23E6-41E6252D3CF1}"/>
              </a:ext>
            </a:extLst>
          </p:cNvPr>
          <p:cNvGrpSpPr/>
          <p:nvPr/>
        </p:nvGrpSpPr>
        <p:grpSpPr>
          <a:xfrm>
            <a:off x="0" y="7232072"/>
            <a:ext cx="14630400" cy="997527"/>
            <a:chOff x="0" y="7232072"/>
            <a:chExt cx="14630400" cy="9975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57866F-DE79-35F0-0AC6-3DBC68283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79"/>
            <a:stretch/>
          </p:blipFill>
          <p:spPr>
            <a:xfrm>
              <a:off x="0" y="7232072"/>
              <a:ext cx="14630400" cy="9975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9BB4E0-E952-878F-7388-925EFCEB4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7129" y="7380789"/>
              <a:ext cx="1260764" cy="700092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3EB27F1F-9995-7231-2A50-D366E21DA2FD}"/>
              </a:ext>
            </a:extLst>
          </p:cNvPr>
          <p:cNvSpPr txBox="1"/>
          <p:nvPr/>
        </p:nvSpPr>
        <p:spPr>
          <a:xfrm>
            <a:off x="11423176" y="259307"/>
            <a:ext cx="3098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rgbClr val="2B5324"/>
                </a:solidFill>
              </a:rPr>
              <a:t>Concursos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5905FAB-A194-347F-A53F-E35AB843E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513" y="3302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4F005FD-1A9B-D090-C736-554DBFCBD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513" y="3302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9830F11-DB99-4CF1-95B8-39F1C4929C17}"/>
              </a:ext>
            </a:extLst>
          </p:cNvPr>
          <p:cNvSpPr txBox="1"/>
          <p:nvPr/>
        </p:nvSpPr>
        <p:spPr>
          <a:xfrm>
            <a:off x="891122" y="312726"/>
            <a:ext cx="10175966" cy="6129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dirty="0"/>
              <a:t>No Salto em Altura serão organizados </a:t>
            </a:r>
            <a:r>
              <a:rPr lang="pt-PT" sz="2400" u="sng" dirty="0"/>
              <a:t>dois grupos </a:t>
            </a:r>
            <a:r>
              <a:rPr lang="pt-PT" sz="2400" dirty="0"/>
              <a:t>por escalão e sexo com a seguinte progressão da fasquia e alturas de início¹</a:t>
            </a:r>
          </a:p>
          <a:p>
            <a:endParaRPr lang="pt-PT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Sub-16 femininos </a:t>
            </a:r>
            <a:r>
              <a:rPr lang="pt-PT" sz="2400" dirty="0"/>
              <a:t>– progressão: </a:t>
            </a:r>
            <a:r>
              <a:rPr lang="pt-PT" sz="2400" u="sng" dirty="0"/>
              <a:t>1,10 (+4cm) 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/>
              <a:t>Grupo A – altura inicial: 1,26m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/>
              <a:t>Grupo B – altura inicial: 1,10m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Sub-16 masculinos </a:t>
            </a:r>
            <a:r>
              <a:rPr lang="pt-PT" sz="2400" dirty="0"/>
              <a:t>– progressão: </a:t>
            </a:r>
            <a:r>
              <a:rPr lang="pt-PT" sz="2400" u="sng" dirty="0"/>
              <a:t>1,28 (+4cm)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/>
              <a:t>Grupo A – altura inicial: 1,40m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/>
              <a:t>Grupo B – altura inicial: 1,28m </a:t>
            </a:r>
          </a:p>
          <a:p>
            <a:pPr lvl="1">
              <a:lnSpc>
                <a:spcPct val="150000"/>
              </a:lnSpc>
            </a:pPr>
            <a:r>
              <a:rPr lang="pt-PT" sz="2400" b="1" u="sng" dirty="0"/>
              <a:t>Salto com Vara:</a:t>
            </a:r>
          </a:p>
          <a:p>
            <a:pPr lvl="1">
              <a:lnSpc>
                <a:spcPct val="150000"/>
              </a:lnSpc>
            </a:pPr>
            <a:r>
              <a:rPr lang="pt-PT" sz="2400" b="1" dirty="0"/>
              <a:t>Sub-16 masculinos </a:t>
            </a:r>
            <a:r>
              <a:rPr lang="pt-PT" sz="2400" dirty="0"/>
              <a:t>– progressão: </a:t>
            </a:r>
            <a:r>
              <a:rPr lang="pt-PT" sz="2400" u="sng" dirty="0"/>
              <a:t>1,70 (+10cm)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pt-PT" sz="24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F2E0CEE-79AC-EE7F-2444-A35AC575AE2C}"/>
              </a:ext>
            </a:extLst>
          </p:cNvPr>
          <p:cNvSpPr txBox="1"/>
          <p:nvPr/>
        </p:nvSpPr>
        <p:spPr>
          <a:xfrm>
            <a:off x="679269" y="6441776"/>
            <a:ext cx="101759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dirty="0"/>
              <a:t>¹ Altura inicial de cada grupo a confirmar pelo Delegado Técnico em função dos atletas inscritos. </a:t>
            </a:r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536B70B7-557A-90C3-318D-782072139CAD}"/>
              </a:ext>
            </a:extLst>
          </p:cNvPr>
          <p:cNvSpPr/>
          <p:nvPr/>
        </p:nvSpPr>
        <p:spPr>
          <a:xfrm>
            <a:off x="6923314" y="2333464"/>
            <a:ext cx="391886" cy="23512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F45585BF-9102-4D76-7D06-93D4D577F880}"/>
              </a:ext>
            </a:extLst>
          </p:cNvPr>
          <p:cNvSpPr/>
          <p:nvPr/>
        </p:nvSpPr>
        <p:spPr>
          <a:xfrm>
            <a:off x="7132320" y="4520791"/>
            <a:ext cx="391886" cy="23512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2293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001A8-137F-C3DA-B9FC-1AC89B241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>
            <a:extLst>
              <a:ext uri="{FF2B5EF4-FFF2-40B4-BE49-F238E27FC236}">
                <a16:creationId xmlns:a16="http://schemas.microsoft.com/office/drawing/2014/main" id="{ED8FC164-8548-ED4C-A8D2-E17C1870AF5D}"/>
              </a:ext>
            </a:extLst>
          </p:cNvPr>
          <p:cNvSpPr/>
          <p:nvPr/>
        </p:nvSpPr>
        <p:spPr>
          <a:xfrm>
            <a:off x="6280190" y="593490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49AC93-8635-4026-F143-D11559A9AB6E}"/>
              </a:ext>
            </a:extLst>
          </p:cNvPr>
          <p:cNvGrpSpPr/>
          <p:nvPr/>
        </p:nvGrpSpPr>
        <p:grpSpPr>
          <a:xfrm>
            <a:off x="0" y="7232072"/>
            <a:ext cx="14630400" cy="997527"/>
            <a:chOff x="0" y="7232072"/>
            <a:chExt cx="14630400" cy="9975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D0A812-2B89-D532-3C63-121398E3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79"/>
            <a:stretch/>
          </p:blipFill>
          <p:spPr>
            <a:xfrm>
              <a:off x="0" y="7232072"/>
              <a:ext cx="14630400" cy="9975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C6586F-D887-B979-6E3E-6F912129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7129" y="7380789"/>
              <a:ext cx="1260764" cy="700092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C017695C-0A5E-45F3-3E4A-BD6F671DEE56}"/>
              </a:ext>
            </a:extLst>
          </p:cNvPr>
          <p:cNvSpPr txBox="1"/>
          <p:nvPr/>
        </p:nvSpPr>
        <p:spPr>
          <a:xfrm>
            <a:off x="7432766" y="295249"/>
            <a:ext cx="6865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rgbClr val="2B5324"/>
                </a:solidFill>
              </a:rPr>
              <a:t>Procedimentos de confirmação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4F210DA-97FB-E722-353C-AEA38C21895D}"/>
              </a:ext>
            </a:extLst>
          </p:cNvPr>
          <p:cNvSpPr txBox="1"/>
          <p:nvPr/>
        </p:nvSpPr>
        <p:spPr>
          <a:xfrm>
            <a:off x="781248" y="2170917"/>
            <a:ext cx="127405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PT" sz="2800" b="1" i="0" u="none" strike="noStrike" dirty="0">
                <a:effectLst/>
              </a:rPr>
              <a:t> Confirmações dos atletas:</a:t>
            </a:r>
            <a:r>
              <a:rPr lang="pt-PT" sz="2800" b="0" i="0" dirty="0">
                <a:effectLst/>
              </a:rPr>
              <a:t>​</a:t>
            </a:r>
            <a:endParaRPr lang="pt-PT" sz="2800" dirty="0"/>
          </a:p>
          <a:p>
            <a:pPr marL="800100" lvl="1" indent="-342900" algn="just" fontAlgn="base">
              <a:buFont typeface="Courier New" panose="02070309020205020404" pitchFamily="49" charset="0"/>
              <a:buChar char="o"/>
            </a:pPr>
            <a:r>
              <a:rPr lang="pt-PT" sz="2800" b="0" i="0" u="none" strike="noStrike" dirty="0">
                <a:effectLst/>
              </a:rPr>
              <a:t>Online, na plataforma FPA Competições - em </a:t>
            </a:r>
            <a:r>
              <a:rPr lang="pt-PT" sz="2800" b="0" i="0" u="sng" strike="noStrike" dirty="0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https://fpacompeticoes.pt/</a:t>
            </a:r>
            <a:r>
              <a:rPr lang="pt-PT" sz="2800" b="0" i="0" dirty="0">
                <a:effectLst/>
              </a:rPr>
              <a:t>​</a:t>
            </a:r>
          </a:p>
          <a:p>
            <a:pPr marL="800100" lvl="1" indent="-342900" algn="just" fontAlgn="base">
              <a:buFont typeface="Courier New" panose="02070309020205020404" pitchFamily="49" charset="0"/>
              <a:buChar char="o"/>
            </a:pPr>
            <a:endParaRPr lang="pt-PT" sz="2800" u="none" strike="noStrike" dirty="0"/>
          </a:p>
          <a:p>
            <a:pPr marL="800100" lvl="1" indent="-342900" algn="just" fontAlgn="base">
              <a:buFont typeface="Courier New" panose="02070309020205020404" pitchFamily="49" charset="0"/>
              <a:buChar char="o"/>
            </a:pPr>
            <a:r>
              <a:rPr lang="pt-PT" sz="2800" b="0" i="0" u="none" strike="noStrike" dirty="0">
                <a:effectLst/>
              </a:rPr>
              <a:t>Desde as 19:00 horas da véspera do primeiro dia do Campeonato, mantendo-se abertas </a:t>
            </a:r>
            <a:r>
              <a:rPr lang="pt-PT" sz="2800" b="1" i="0" u="none" strike="noStrike" dirty="0">
                <a:effectLst/>
              </a:rPr>
              <a:t>até 90 minutos antes de cada prova, em </a:t>
            </a:r>
            <a:r>
              <a:rPr lang="pt-PT" sz="2800" b="1" i="0" u="none" strike="noStrike" dirty="0"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https://fpacompeticoes.pt/</a:t>
            </a:r>
            <a:endParaRPr lang="pt-PT" sz="2800" b="1" i="0" u="none" strike="noStrike" dirty="0">
              <a:effectLst/>
            </a:endParaRPr>
          </a:p>
          <a:p>
            <a:pPr lvl="1" algn="just" fontAlgn="base"/>
            <a:r>
              <a:rPr lang="pt-PT" sz="2800" b="0" i="0" dirty="0">
                <a:effectLst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pt-PT" sz="28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7631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694</Words>
  <Application>Microsoft Office PowerPoint</Application>
  <PresentationFormat>Personalizados</PresentationFormat>
  <Paragraphs>110</Paragraphs>
  <Slides>18</Slides>
  <Notes>15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18</vt:i4>
      </vt:variant>
    </vt:vector>
  </HeadingPairs>
  <TitlesOfParts>
    <vt:vector size="27" baseType="lpstr">
      <vt:lpstr>Wingdings</vt:lpstr>
      <vt:lpstr>Outfit Extra Bold</vt:lpstr>
      <vt:lpstr>Courier New</vt:lpstr>
      <vt:lpstr>Aptos Narrow</vt:lpstr>
      <vt:lpstr>Arial</vt:lpstr>
      <vt:lpstr>Times New Roman</vt:lpstr>
      <vt:lpstr>Montserrat</vt:lpstr>
      <vt:lpstr>Montserrat SemiBold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José A. Neves</cp:lastModifiedBy>
  <cp:revision>64</cp:revision>
  <dcterms:created xsi:type="dcterms:W3CDTF">2024-11-14T16:30:00Z</dcterms:created>
  <dcterms:modified xsi:type="dcterms:W3CDTF">2026-04-21T22:35:39Z</dcterms:modified>
</cp:coreProperties>
</file>